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1" r:id="rId2"/>
    <p:sldId id="272" r:id="rId3"/>
    <p:sldId id="273" r:id="rId4"/>
    <p:sldId id="274" r:id="rId5"/>
    <p:sldId id="275" r:id="rId6"/>
    <p:sldId id="276" r:id="rId7"/>
    <p:sldId id="288" r:id="rId8"/>
    <p:sldId id="277" r:id="rId9"/>
    <p:sldId id="278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803"/>
    <a:srgbClr val="FF3399"/>
    <a:srgbClr val="E85703"/>
    <a:srgbClr val="DFDFFF"/>
    <a:srgbClr val="CCEDFF"/>
    <a:srgbClr val="FFE7E8"/>
    <a:srgbClr val="FFFFCC"/>
    <a:srgbClr val="F5D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94558"/>
  </p:normalViewPr>
  <p:slideViewPr>
    <p:cSldViewPr>
      <p:cViewPr varScale="1">
        <p:scale>
          <a:sx n="152" d="100"/>
          <a:sy n="152" d="100"/>
        </p:scale>
        <p:origin x="1512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7" d="100"/>
        <a:sy n="107" d="100"/>
      </p:scale>
      <p:origin x="0" y="0"/>
    </p:cViewPr>
  </p:sorterViewPr>
  <p:notesViewPr>
    <p:cSldViewPr showGuides="1">
      <p:cViewPr varScale="1">
        <p:scale>
          <a:sx n="125" d="100"/>
          <a:sy n="125" d="100"/>
        </p:scale>
        <p:origin x="455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73A0F-3B13-D841-A707-03B4216EA8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0A439-2D68-154D-B9B4-0E0203E229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F29-83C6-0443-AA30-FBDFE7C021E6}" type="datetimeFigureOut">
              <a:rPr lang="cy-GB" smtClean="0"/>
              <a:t>08/12/19</a:t>
            </a:fld>
            <a:endParaRPr lang="cy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A31725-2096-6A46-9ED8-F573F702F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BFD3B-98B1-4D4C-A1FF-670C78041F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E6625-9A6A-BA41-B539-684CA802E7C3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905028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928E9A-947C-4D8E-9B83-D6CC267356BF}" type="datetimeFigureOut">
              <a:rPr lang="cy-GB" noProof="0" smtClean="0"/>
              <a:t>08/12/19</a:t>
            </a:fld>
            <a:endParaRPr lang="cy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y-GB" noProof="0"/>
              <a:t>Click to edit Master text styles</a:t>
            </a:r>
          </a:p>
          <a:p>
            <a:pPr lvl="1"/>
            <a:r>
              <a:rPr lang="cy-GB" noProof="0"/>
              <a:t>Second level</a:t>
            </a:r>
          </a:p>
          <a:p>
            <a:pPr lvl="2"/>
            <a:r>
              <a:rPr lang="cy-GB" noProof="0"/>
              <a:t>Third level</a:t>
            </a:r>
          </a:p>
          <a:p>
            <a:pPr lvl="3"/>
            <a:r>
              <a:rPr lang="cy-GB" noProof="0"/>
              <a:t>Fourth level</a:t>
            </a:r>
          </a:p>
          <a:p>
            <a:pPr lvl="4"/>
            <a:r>
              <a:rPr lang="cy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F6DF4-31BE-4F35-8181-1A38D60EE214}" type="slidenum">
              <a:rPr lang="cy-GB" noProof="0" smtClean="0"/>
              <a:t>‹#›</a:t>
            </a:fld>
            <a:endParaRPr lang="cy-GB" noProof="0"/>
          </a:p>
        </p:txBody>
      </p:sp>
    </p:spTree>
    <p:extLst>
      <p:ext uri="{BB962C8B-B14F-4D97-AF65-F5344CB8AC3E}">
        <p14:creationId xmlns:p14="http://schemas.microsoft.com/office/powerpoint/2010/main" val="259230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229200"/>
            <a:ext cx="8640960" cy="1080120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y-GB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4E98AA-961E-7B44-97C4-201C4FF0C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223" y="223649"/>
            <a:ext cx="6797555" cy="51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20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248473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600"/>
              </a:spcBef>
              <a:buNone/>
              <a:defRPr sz="2400"/>
            </a:lvl1pPr>
            <a:lvl2pPr marL="273050" indent="-266700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tabLst/>
              <a:defRPr sz="2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288925" indent="-288925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40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28800"/>
            <a:ext cx="378042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1800"/>
              </a:spcBef>
              <a:buNone/>
              <a:defRPr sz="2800"/>
            </a:lvl1pPr>
            <a:lvl2pPr marL="360363" indent="-354013" algn="l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tabLst/>
              <a:defRPr sz="28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06B73EC-6CC0-1D48-A5EA-30925FC36177}"/>
              </a:ext>
            </a:extLst>
          </p:cNvPr>
          <p:cNvSpPr/>
          <p:nvPr userDrawn="1"/>
        </p:nvSpPr>
        <p:spPr>
          <a:xfrm>
            <a:off x="393317" y="843258"/>
            <a:ext cx="8357366" cy="532204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227013" indent="-227013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5">
    <p:bg>
      <p:bgPr>
        <a:blipFill dpi="0" rotWithShape="1">
          <a:blip r:embed="rId2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480720" cy="72008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cy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439248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1400"/>
            </a:lvl1pPr>
            <a:lvl2pPr marL="179388" indent="-173038" algn="l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400"/>
            </a:lvl2pPr>
          </a:lstStyle>
          <a:p>
            <a:pPr lvl="0"/>
            <a:r>
              <a:rPr lang="cy-GB" noProof="0" dirty="0"/>
              <a:t>Click to edit Master text styles</a:t>
            </a:r>
          </a:p>
          <a:p>
            <a:pPr lvl="1"/>
            <a:r>
              <a:rPr lang="cy-GB" noProof="0" dirty="0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2A0A6D-91F0-9249-831C-12D7490F8D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61196"/>
            <a:ext cx="1368152" cy="103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2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/>
              <a:t>Click to edit Master title style</a:t>
            </a:r>
            <a:endParaRPr lang="cy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y-GB" noProof="0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12/8/19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7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6" r:id="rId4"/>
    <p:sldLayoutId id="2147483665" r:id="rId5"/>
    <p:sldLayoutId id="2147483667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E8580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5000"/>
        </a:lnSpc>
        <a:spcBef>
          <a:spcPts val="8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3CB8-E138-3548-A251-1CEA7D2CFD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y-GB" dirty="0"/>
              <a:t>Cam 7: Gwneud cynnyrch di-fwyd</a:t>
            </a:r>
            <a:endParaRPr lang="cy-GB" sz="3600" dirty="0"/>
          </a:p>
        </p:txBody>
      </p:sp>
    </p:spTree>
    <p:extLst>
      <p:ext uri="{BB962C8B-B14F-4D97-AF65-F5344CB8AC3E}">
        <p14:creationId xmlns:p14="http://schemas.microsoft.com/office/powerpoint/2010/main" val="1838058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E1A41-5FCD-3346-A900-EE290190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Dylunio cynnyrch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44C07-972C-C548-82AC-5E944271B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3168352"/>
          </a:xfrm>
        </p:spPr>
        <p:txBody>
          <a:bodyPr/>
          <a:lstStyle/>
          <a:p>
            <a:r>
              <a:rPr lang="cy-GB" dirty="0"/>
              <a:t>Dyluniwch gynnyrch y gallwch ei wneud gan ddefnyddio’r blodau rydych wedi eu gwasgu.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Efallai yr hoffech chi wneud cerdyn cyfarch neu lun y gellid ei fframio a’i hongian ar wal.</a:t>
            </a:r>
            <a:endParaRPr lang="en-GB" dirty="0">
              <a:solidFill>
                <a:srgbClr val="E85803"/>
              </a:solidFill>
            </a:endParaRPr>
          </a:p>
          <a:p>
            <a:r>
              <a:rPr lang="cy-GB" dirty="0"/>
              <a:t>Efallai yr hoffech chi ddefnyddio’ch barddoniaeth planhigion a ysgrifennoch chi </a:t>
            </a:r>
            <a:br>
              <a:rPr lang="cy-GB" dirty="0"/>
            </a:br>
            <a:r>
              <a:rPr lang="cy-GB" dirty="0"/>
              <a:t>yng ngham 2 yn rhywle ar </a:t>
            </a:r>
            <a:br>
              <a:rPr lang="cy-GB" dirty="0"/>
            </a:br>
            <a:r>
              <a:rPr lang="cy-GB" dirty="0"/>
              <a:t>eich cynnyrch.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C769030-08F8-C649-96BC-AAE636A61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5" t="10083" r="14462"/>
          <a:stretch/>
        </p:blipFill>
        <p:spPr bwMode="auto">
          <a:xfrm>
            <a:off x="5940152" y="4149080"/>
            <a:ext cx="1906000" cy="17446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10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BA73C-0D35-4243-B680-A7B7918E3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Amcan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44302-B151-F544-A551-96898AC43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y-GB" dirty="0"/>
              <a:t>Deall sut mae dŵr yn cael ei gludo mewn planhigion</a:t>
            </a:r>
            <a:endParaRPr lang="en-GB" dirty="0"/>
          </a:p>
          <a:p>
            <a:r>
              <a:rPr lang="cy-GB" dirty="0">
                <a:solidFill>
                  <a:srgbClr val="E85803"/>
                </a:solidFill>
              </a:rPr>
              <a:t>Byddwn yn gwneud ail gynnyrch i’w werthu yn eich siop fferm fel y gallwch apelio at fwy o gwsmeriaid.</a:t>
            </a:r>
            <a:endParaRPr lang="en-GB" dirty="0">
              <a:solidFill>
                <a:srgbClr val="E85803"/>
              </a:solidFill>
            </a:endParaRPr>
          </a:p>
          <a:p>
            <a:r>
              <a:rPr lang="cy-GB" dirty="0">
                <a:solidFill>
                  <a:srgbClr val="E85803"/>
                </a:solidFill>
              </a:rPr>
              <a:t>Ar yr un pryd, byddwn yn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dysgu am sut mae dŵr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yn cael ei gludo o fewn </a:t>
            </a:r>
            <a:br>
              <a:rPr lang="cy-GB" dirty="0">
                <a:solidFill>
                  <a:srgbClr val="E85803"/>
                </a:solidFill>
              </a:rPr>
            </a:br>
            <a:r>
              <a:rPr lang="cy-GB" dirty="0">
                <a:solidFill>
                  <a:srgbClr val="E85803"/>
                </a:solidFill>
              </a:rPr>
              <a:t>planhigyn.</a:t>
            </a:r>
            <a:r>
              <a:rPr lang="en-GB" dirty="0">
                <a:solidFill>
                  <a:srgbClr val="E85803"/>
                </a:solidFill>
              </a:rPr>
              <a:t> </a:t>
            </a:r>
            <a:endParaRPr lang="cy-GB" dirty="0">
              <a:solidFill>
                <a:srgbClr val="E85803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BECBA84-6008-9443-8CDF-3FCAA50FC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3528392" cy="223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9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88FD4-5C51-C74F-B79F-D1BF2BD53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Y Coesyn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8C77C-C52C-EA40-A81C-DCEEC9BFC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4644516" cy="4392488"/>
          </a:xfrm>
        </p:spPr>
        <p:txBody>
          <a:bodyPr/>
          <a:lstStyle/>
          <a:p>
            <a:r>
              <a:rPr lang="cy-GB" dirty="0"/>
              <a:t>Beth yw swyddogaeth coesyn planhigyn?</a:t>
            </a:r>
            <a:endParaRPr lang="en-GB" dirty="0"/>
          </a:p>
          <a:p>
            <a:r>
              <a:rPr lang="cy-GB" dirty="0"/>
              <a:t>Sut mae dŵr yn cael ei gludo mewn planhigyn?</a:t>
            </a:r>
            <a:endParaRPr lang="en-GB" dirty="0"/>
          </a:p>
          <a:p>
            <a:r>
              <a:rPr lang="cy-GB" dirty="0"/>
              <a:t>Siaradwch â’ch partner ac ysgrifennwch eich syniadau ar y nodyn ‘post it’ a’i lynu ar y wal weithio.</a:t>
            </a:r>
            <a:r>
              <a:rPr lang="en-GB" dirty="0"/>
              <a:t> </a:t>
            </a:r>
            <a:endParaRPr lang="cy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FF219E-9903-6146-9D8C-3D2E5FBE7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72816"/>
            <a:ext cx="2232248" cy="27900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65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64E01F6-C607-0846-AA20-574118B4A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r="14046" b="3103"/>
          <a:stretch/>
        </p:blipFill>
        <p:spPr bwMode="auto">
          <a:xfrm rot="19567032">
            <a:off x="2452851" y="3444517"/>
            <a:ext cx="1414737" cy="2699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8E06CC7-CC9A-3140-8855-7B9CF16E54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 t="-7482" r="5346" b="1"/>
          <a:stretch/>
        </p:blipFill>
        <p:spPr bwMode="auto">
          <a:xfrm rot="5400000">
            <a:off x="4634626" y="3510390"/>
            <a:ext cx="2785277" cy="2190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624C86-E4D3-954A-B5A1-1BB0C066C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Llunio diagramau cywir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C47FE-5991-9C41-8F34-C27068416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96844" cy="4392488"/>
          </a:xfrm>
        </p:spPr>
        <p:txBody>
          <a:bodyPr/>
          <a:lstStyle/>
          <a:p>
            <a:r>
              <a:rPr lang="cy-GB" dirty="0"/>
              <a:t>Byddwn yn ymchwilio i sut mae dŵr yn cael ei gludo mewn dau goesyn gwahanol: </a:t>
            </a:r>
            <a:r>
              <a:rPr lang="cy-GB" b="1" dirty="0"/>
              <a:t>coesyn carnation</a:t>
            </a:r>
            <a:r>
              <a:rPr lang="cy-GB" dirty="0"/>
              <a:t> a </a:t>
            </a:r>
            <a:r>
              <a:rPr lang="cy-GB" b="1" dirty="0"/>
              <a:t>choesyn seleri</a:t>
            </a:r>
            <a:r>
              <a:rPr lang="cy-GB" dirty="0"/>
              <a:t>.</a:t>
            </a:r>
            <a:endParaRPr lang="en-GB" dirty="0"/>
          </a:p>
          <a:p>
            <a:r>
              <a:rPr lang="cy-GB" dirty="0"/>
              <a:t>Lluniwch ddiagramau manwl o’r coesau yn eich llyfrau.</a:t>
            </a:r>
          </a:p>
        </p:txBody>
      </p:sp>
    </p:spTree>
    <p:extLst>
      <p:ext uri="{BB962C8B-B14F-4D97-AF65-F5344CB8AC3E}">
        <p14:creationId xmlns:p14="http://schemas.microsoft.com/office/powerpoint/2010/main" val="46236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F8CF2-F80D-2F4F-9B8E-2409937B1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836712"/>
            <a:ext cx="7272808" cy="720080"/>
          </a:xfrm>
        </p:spPr>
        <p:txBody>
          <a:bodyPr/>
          <a:lstStyle/>
          <a:p>
            <a:r>
              <a:rPr lang="cy-GB" sz="2600" dirty="0"/>
              <a:t>Sut mae dŵr yn cael ei gludo mewn planhigion?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97CF5-4560-8F43-9863-5D537039D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1152128"/>
          </a:xfrm>
        </p:spPr>
        <p:txBody>
          <a:bodyPr/>
          <a:lstStyle/>
          <a:p>
            <a:r>
              <a:rPr lang="cy-GB" sz="2400" dirty="0"/>
              <a:t>Ysgrifennwch sut rydych chi’n meddwl bod hyn yn digwydd.</a:t>
            </a:r>
            <a:endParaRPr lang="en-GB" sz="2400" dirty="0"/>
          </a:p>
          <a:p>
            <a:r>
              <a:rPr lang="cy-GB" sz="2400" dirty="0"/>
              <a:t>Sut y gallem ymchwilio iddo?</a:t>
            </a:r>
            <a:r>
              <a:rPr lang="en-GB" sz="2400" dirty="0"/>
              <a:t> </a:t>
            </a:r>
            <a:endParaRPr lang="cy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0438A7-9AFB-E840-9122-4C6F2FC99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274" y="2780928"/>
            <a:ext cx="2189846" cy="2841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A617A91-039C-8A41-B7D6-75B8EB828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23667"/>
            <a:ext cx="3528392" cy="2598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30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A49B2-1E2F-EB4B-BF8C-B6D6A1B81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Arsylwi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C259B-CE7C-D748-88D9-6C4351112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1224136"/>
          </a:xfrm>
        </p:spPr>
        <p:txBody>
          <a:bodyPr/>
          <a:lstStyle/>
          <a:p>
            <a:r>
              <a:rPr lang="cy-GB" dirty="0"/>
              <a:t>Archwiliwch eich carnation yn agos.</a:t>
            </a:r>
          </a:p>
          <a:p>
            <a:r>
              <a:rPr lang="cy-GB" dirty="0">
                <a:solidFill>
                  <a:srgbClr val="E85803"/>
                </a:solidFill>
              </a:rPr>
              <a:t>Beth ydych chi’n sylwi arno</a:t>
            </a:r>
            <a:r>
              <a:rPr lang="en-GB" dirty="0">
                <a:solidFill>
                  <a:srgbClr val="E85803"/>
                </a:solidFill>
              </a:rPr>
              <a:t>?</a:t>
            </a:r>
            <a:endParaRPr lang="cy-GB" dirty="0">
              <a:solidFill>
                <a:srgbClr val="E85803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E1DA885-BCF3-B441-9692-D6B67108C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7" b="50000"/>
          <a:stretch/>
        </p:blipFill>
        <p:spPr bwMode="auto">
          <a:xfrm>
            <a:off x="5076056" y="2204864"/>
            <a:ext cx="2664296" cy="284767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880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A49B2-1E2F-EB4B-BF8C-B6D6A1B81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Arsylwi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C259B-CE7C-D748-88D9-6C4351112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1224136"/>
          </a:xfrm>
        </p:spPr>
        <p:txBody>
          <a:bodyPr/>
          <a:lstStyle/>
          <a:p>
            <a:r>
              <a:rPr lang="cy-GB" dirty="0"/>
              <a:t>Archwiliwch eich seleri yn agos.</a:t>
            </a:r>
          </a:p>
          <a:p>
            <a:r>
              <a:rPr lang="cy-GB" dirty="0">
                <a:solidFill>
                  <a:srgbClr val="E85803"/>
                </a:solidFill>
              </a:rPr>
              <a:t>Beth ydych chi’n sylwi arno</a:t>
            </a:r>
            <a:r>
              <a:rPr lang="en-GB" dirty="0">
                <a:solidFill>
                  <a:srgbClr val="E85803"/>
                </a:solidFill>
              </a:rPr>
              <a:t>?</a:t>
            </a:r>
            <a:endParaRPr lang="cy-GB" dirty="0">
              <a:solidFill>
                <a:srgbClr val="E85803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D283958-9C5C-B64A-B317-61F02F406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3613046" cy="2664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56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2E609-4644-AB48-A161-5224A707B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836712"/>
            <a:ext cx="6912768" cy="720080"/>
          </a:xfrm>
        </p:spPr>
        <p:txBody>
          <a:bodyPr/>
          <a:lstStyle/>
          <a:p>
            <a:r>
              <a:rPr lang="cy-GB" sz="2600" dirty="0"/>
              <a:t>Sut mae dŵr yn cael ei gludo mewn planhigion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585E1-1CC7-044D-B431-407E96761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2088232"/>
          </a:xfrm>
        </p:spPr>
        <p:txBody>
          <a:bodyPr/>
          <a:lstStyle/>
          <a:p>
            <a:r>
              <a:rPr lang="cy-GB" sz="2400" dirty="0"/>
              <a:t>Er mwyn i blanhigyn oroesi, mae’n rhaid cludo dŵr i bob rhan ohono.</a:t>
            </a:r>
            <a:endParaRPr lang="en-GB" sz="2400" dirty="0"/>
          </a:p>
          <a:p>
            <a:r>
              <a:rPr lang="cy-GB" sz="2400" dirty="0"/>
              <a:t>Mae dŵr yn cael ei gludo trwy diwbiau gwag (o’r enw sylem) a gallwn weld hyn yn glir yn y coesyn seleri.</a:t>
            </a:r>
            <a:endParaRPr lang="en-GB" sz="24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53D272-3C85-754D-AB1A-96AEE49B14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7" t="24591" r="11680" b="18406"/>
          <a:stretch/>
        </p:blipFill>
        <p:spPr bwMode="auto">
          <a:xfrm>
            <a:off x="1691680" y="3645024"/>
            <a:ext cx="3546394" cy="18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776D8E1-C24F-2441-9F48-D5A105A3CE95}"/>
              </a:ext>
            </a:extLst>
          </p:cNvPr>
          <p:cNvCxnSpPr/>
          <p:nvPr/>
        </p:nvCxnSpPr>
        <p:spPr>
          <a:xfrm flipH="1">
            <a:off x="4427984" y="4578407"/>
            <a:ext cx="1224136" cy="73369"/>
          </a:xfrm>
          <a:prstGeom prst="straightConnector1">
            <a:avLst/>
          </a:prstGeom>
          <a:ln w="38100">
            <a:solidFill>
              <a:srgbClr val="E858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90C1EF5-5ED7-124F-9D5C-5F28A4CE1BC5}"/>
              </a:ext>
            </a:extLst>
          </p:cNvPr>
          <p:cNvSpPr txBox="1"/>
          <p:nvPr/>
        </p:nvSpPr>
        <p:spPr>
          <a:xfrm>
            <a:off x="5660301" y="3933057"/>
            <a:ext cx="2304256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cy-GB" sz="2200" b="1" i="1" dirty="0">
                <a:solidFill>
                  <a:srgbClr val="E85803"/>
                </a:solidFill>
              </a:rPr>
              <a:t>Sylem: </a:t>
            </a:r>
            <a:r>
              <a:rPr lang="cy-GB" sz="2200" i="1" dirty="0">
                <a:solidFill>
                  <a:srgbClr val="E85803"/>
                </a:solidFill>
              </a:rPr>
              <a:t>tiwbiau gwag sy’n cludo dŵr yn y coesyn </a:t>
            </a:r>
          </a:p>
        </p:txBody>
      </p:sp>
    </p:spTree>
    <p:extLst>
      <p:ext uri="{BB962C8B-B14F-4D97-AF65-F5344CB8AC3E}">
        <p14:creationId xmlns:p14="http://schemas.microsoft.com/office/powerpoint/2010/main" val="4046863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149A0-112F-1046-819D-844B0B2EC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dirty="0"/>
              <a:t>Gwasgu blodau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51A5625-71C3-A54D-9C37-AAE17F0A3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4944"/>
            <a:ext cx="4510682" cy="25197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628B8-3CBF-334D-883F-F26F17440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1628800"/>
            <a:ext cx="7560840" cy="2952328"/>
          </a:xfrm>
        </p:spPr>
        <p:txBody>
          <a:bodyPr/>
          <a:lstStyle/>
          <a:p>
            <a:r>
              <a:rPr lang="cy-GB" dirty="0"/>
              <a:t>Rydyn ni nawr yn mynd i wasgu’r blodau lliw yr ydych chi wedi’u lliwio fel y gellir cadw eu petalau lliwgar.</a:t>
            </a:r>
            <a:endParaRPr lang="en-GB" dirty="0"/>
          </a:p>
          <a:p>
            <a:r>
              <a:rPr lang="cy-GB" dirty="0"/>
              <a:t>Ar ôl i’r petalau sychu, byddwn </a:t>
            </a:r>
            <a:br>
              <a:rPr lang="cy-GB" dirty="0"/>
            </a:br>
            <a:r>
              <a:rPr lang="cy-GB" dirty="0"/>
              <a:t>yn eu defnyddio i wneud ail </a:t>
            </a:r>
            <a:br>
              <a:rPr lang="cy-GB" dirty="0"/>
            </a:br>
            <a:r>
              <a:rPr lang="cy-GB" dirty="0"/>
              <a:t>gynnyrch ar gyfer ein </a:t>
            </a:r>
            <a:br>
              <a:rPr lang="cy-GB" dirty="0"/>
            </a:br>
            <a:r>
              <a:rPr lang="cy-GB" dirty="0"/>
              <a:t>siop fferm.</a:t>
            </a:r>
            <a:r>
              <a:rPr lang="en-GB" dirty="0"/>
              <a:t> 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5719467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spcBef>
            <a:spcPts val="800"/>
          </a:spcBef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Farming STEMterprise PowerPoint template.pptx" id="{B4345F3A-90BC-054B-8BE5-CDA6DAFD23AF}" vid="{8ECE7784-2AF3-5E43-87C7-518CB51671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Words>347</Words>
  <Application>Microsoft Macintosh PowerPoint</Application>
  <PresentationFormat>On-screen Show (4:3)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1_Office Theme</vt:lpstr>
      <vt:lpstr>Cam 7: Gwneud cynnyrch di-fwyd</vt:lpstr>
      <vt:lpstr>Amcan dysgu</vt:lpstr>
      <vt:lpstr>Y Coesyn</vt:lpstr>
      <vt:lpstr>Llunio diagramau cywir</vt:lpstr>
      <vt:lpstr>Sut mae dŵr yn cael ei gludo mewn planhigion?</vt:lpstr>
      <vt:lpstr>Arsylwi</vt:lpstr>
      <vt:lpstr>Arsylwi</vt:lpstr>
      <vt:lpstr>Sut mae dŵr yn cael ei gludo mewn planhigion</vt:lpstr>
      <vt:lpstr>Gwasgu blodau</vt:lpstr>
      <vt:lpstr>Dylunio cynnyrch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Smith</dc:creator>
  <cp:lastModifiedBy>Nick Smith</cp:lastModifiedBy>
  <cp:revision>223</cp:revision>
  <dcterms:created xsi:type="dcterms:W3CDTF">2019-10-23T13:59:40Z</dcterms:created>
  <dcterms:modified xsi:type="dcterms:W3CDTF">2019-12-08T13:41:58Z</dcterms:modified>
</cp:coreProperties>
</file>